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Amatic SC"/>
      <p:regular r:id="rId29"/>
      <p:bold r:id="rId30"/>
    </p:embeddedFont>
    <p:embeddedFont>
      <p:font typeface="Nunito"/>
      <p:regular r:id="rId31"/>
      <p:bold r:id="rId32"/>
      <p:italic r:id="rId33"/>
      <p:boldItalic r:id="rId34"/>
    </p:embeddedFont>
    <p:embeddedFont>
      <p:font typeface="PT Sans Narrow"/>
      <p:regular r:id="rId35"/>
      <p:bold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6.xml"/><Relationship Id="rId33" Type="http://schemas.openxmlformats.org/officeDocument/2006/relationships/font" Target="fonts/Nunito-italic.fntdata"/><Relationship Id="rId10" Type="http://schemas.openxmlformats.org/officeDocument/2006/relationships/slide" Target="slides/slide5.xml"/><Relationship Id="rId32" Type="http://schemas.openxmlformats.org/officeDocument/2006/relationships/font" Target="fonts/Nunito-bold.fntdata"/><Relationship Id="rId13" Type="http://schemas.openxmlformats.org/officeDocument/2006/relationships/slide" Target="slides/slide8.xml"/><Relationship Id="rId35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PTSansNarrow-bold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2d5f4baf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2d5f4baf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2d5f4baf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2d5f4baf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2d5f4baf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2d5f4baf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2d5f4baf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2d5f4baf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2d5f4baf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2d5f4baf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245738afc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245738afc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2d5f4baf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2d5f4baf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2d5f4baf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2d5f4baf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2d5f4baf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2d5f4baf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2d5f4baf3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2d5f4baf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245738af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245738af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245738afc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245738afc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2d5f4baf3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2d5f4baf3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2d5f4baf3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2d5f4baf3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2d5f4baf3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2d5f4baf3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245738afc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245738afc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245738afc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245738afc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2d5f4baf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2d5f4baf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2d5f4baf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2d5f4baf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245738af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245738af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245738afc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245738afc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2d5f4baf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2d5f4baf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4.png"/><Relationship Id="rId6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Relationship Id="rId6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Relationship Id="rId4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4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/>
        </p:nvSpPr>
        <p:spPr>
          <a:xfrm>
            <a:off x="311700" y="963475"/>
            <a:ext cx="85206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D9563F"/>
                </a:solidFill>
                <a:latin typeface="Amatic SC"/>
                <a:ea typeface="Amatic SC"/>
                <a:cs typeface="Amatic SC"/>
                <a:sym typeface="Amatic SC"/>
              </a:rPr>
              <a:t>La France, les beaux trésors cachés.</a:t>
            </a:r>
            <a:endParaRPr sz="3800">
              <a:solidFill>
                <a:srgbClr val="AF7B5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425" y="1971425"/>
            <a:ext cx="4347150" cy="19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311700" y="541025"/>
            <a:ext cx="8520600" cy="3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vin : Bordeaux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311700" y="1082050"/>
            <a:ext cx="8520600" cy="38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99" y="1200699"/>
            <a:ext cx="1932300" cy="19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4975" y="1400748"/>
            <a:ext cx="1847850" cy="21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4650" y="1257887"/>
            <a:ext cx="2762250" cy="20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3975" y="3372175"/>
            <a:ext cx="2228850" cy="151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vins de Champagne</a:t>
            </a:r>
            <a:endParaRPr/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700" y="1266325"/>
            <a:ext cx="238125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150" y="1266325"/>
            <a:ext cx="245745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9588" y="126631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311700" y="445025"/>
            <a:ext cx="8520600" cy="8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Champagne region :situated in the </a:t>
            </a:r>
            <a:r>
              <a:rPr lang="en" sz="2400"/>
              <a:t>northeast of France between Paris and Belgium.</a:t>
            </a:r>
            <a:endParaRPr sz="2400"/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10925"/>
            <a:ext cx="4572825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Bourgogne</a:t>
            </a:r>
            <a:endParaRPr/>
          </a:p>
        </p:txBody>
      </p:sp>
      <p:sp>
        <p:nvSpPr>
          <p:cNvPr id="172" name="Google Shape;172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638" y="1313938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6075" y="1823388"/>
            <a:ext cx="3209925" cy="168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363" y="169972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274650" y="4895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Les vignobles dans la </a:t>
            </a:r>
            <a:r>
              <a:rPr lang="en" sz="2400"/>
              <a:t>région</a:t>
            </a:r>
            <a:r>
              <a:rPr lang="en" sz="2400"/>
              <a:t> Bourgogne</a:t>
            </a:r>
            <a:endParaRPr sz="2400"/>
          </a:p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6675"/>
            <a:ext cx="4234951" cy="37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4513" y="164782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Truffe (</a:t>
            </a:r>
            <a:r>
              <a:rPr lang="en"/>
              <a:t>truffles</a:t>
            </a:r>
            <a:r>
              <a:rPr lang="en"/>
              <a:t>)</a:t>
            </a:r>
            <a:endParaRPr/>
          </a:p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3337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7088" y="109258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9950" y="1585725"/>
            <a:ext cx="2972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7100" y="3327725"/>
            <a:ext cx="2645750" cy="14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benefits of truffles</a:t>
            </a:r>
            <a:endParaRPr/>
          </a:p>
        </p:txBody>
      </p:sp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a good source of high protein.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are low in carbs.(lower 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proportions of carbohydrates)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are high in fiber.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are cholesterol free.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have vitamin D.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1600"/>
              </a:spcAft>
              <a:buNone/>
            </a:pPr>
            <a:r>
              <a:rPr lang="en"/>
              <a:t>(truffle hunt video)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Agriculture in France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Self-sufficient in basic food production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Chief agricultural exports are wheat, sugar and beef.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France- </a:t>
            </a:r>
            <a:r>
              <a:rPr lang="en"/>
              <a:t>the European Union leader in food exports.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Northern France </a:t>
            </a:r>
            <a:r>
              <a:rPr lang="en"/>
              <a:t>characterized</a:t>
            </a:r>
            <a:r>
              <a:rPr lang="en"/>
              <a:t> by wheat farms.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Dairy ,pork,poultry and apple in the western France.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Beef production in central France.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Production of corn, fruits, vegetables and wine ranges from central to southern France.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Campagne tourism</a:t>
            </a:r>
            <a:endParaRPr/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125" y="1709663"/>
            <a:ext cx="3800475" cy="26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575" y="1311825"/>
            <a:ext cx="3800476" cy="36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Campagne tourism ..continued…..</a:t>
            </a:r>
            <a:endParaRPr/>
          </a:p>
        </p:txBody>
      </p:sp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6325"/>
            <a:ext cx="27622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8525" y="1276063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6725" y="3090913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2913" y="24390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Campagne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Les films de </a:t>
            </a:r>
            <a:r>
              <a:rPr b="1" lang="en" sz="2400"/>
              <a:t>Marcel Pagnol </a:t>
            </a:r>
            <a:r>
              <a:rPr lang="en" sz="2400"/>
              <a:t>toujours se déroulent à la campagne.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 gloire de mon père (video)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Manon de source (video)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Teletravail pour </a:t>
            </a:r>
            <a:r>
              <a:rPr lang="en"/>
              <a:t>échapper</a:t>
            </a:r>
            <a:r>
              <a:rPr lang="en"/>
              <a:t> la </a:t>
            </a:r>
            <a:r>
              <a:rPr lang="en"/>
              <a:t>pollution:</a:t>
            </a:r>
            <a:r>
              <a:rPr lang="en"/>
              <a:t> </a:t>
            </a:r>
            <a:endParaRPr/>
          </a:p>
        </p:txBody>
      </p:sp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6325"/>
            <a:ext cx="4327826" cy="330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6963" y="18081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371000" y="4227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Pollution control : </a:t>
            </a:r>
            <a:r>
              <a:rPr b="0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vignette crit'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</a:t>
            </a:r>
            <a:endParaRPr sz="2400"/>
          </a:p>
        </p:txBody>
      </p:sp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311700" y="12885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00" y="1288575"/>
            <a:ext cx="4732125" cy="33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3"/>
          <p:cNvSpPr txBox="1"/>
          <p:nvPr/>
        </p:nvSpPr>
        <p:spPr>
          <a:xfrm>
            <a:off x="5321375" y="1215475"/>
            <a:ext cx="3364800" cy="3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All cars travelling in the cities of Paris, Lyon or Grenobles are now required to carry anti-pollution stickers which indicate the age and ‘environmental classification’ of the vehicle.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pollution song</a:t>
            </a:r>
            <a:endParaRPr/>
          </a:p>
        </p:txBody>
      </p:sp>
      <p:sp>
        <p:nvSpPr>
          <p:cNvPr id="245" name="Google Shape;245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pollution ce n’est pas bon . il faut </a:t>
            </a:r>
            <a:r>
              <a:rPr lang="en"/>
              <a:t>tous</a:t>
            </a:r>
            <a:r>
              <a:rPr lang="en"/>
              <a:t> faire attention!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………………….(ecoutez)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type="title"/>
          </p:nvPr>
        </p:nvSpPr>
        <p:spPr>
          <a:xfrm>
            <a:off x="311700" y="4746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</a:t>
            </a:r>
            <a:r>
              <a:rPr lang="en" sz="4800"/>
              <a:t>erci!!!</a:t>
            </a:r>
            <a:endParaRPr sz="4800"/>
          </a:p>
        </p:txBody>
      </p:sp>
      <p:sp>
        <p:nvSpPr>
          <p:cNvPr id="251" name="Google Shape;251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Bonne </a:t>
            </a:r>
            <a:r>
              <a:rPr lang="en" sz="3600"/>
              <a:t>journée à</a:t>
            </a:r>
            <a:r>
              <a:rPr lang="en" sz="3600"/>
              <a:t> tous!!!!!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Quelques films </a:t>
            </a:r>
            <a:r>
              <a:rPr lang="en"/>
              <a:t>qui </a:t>
            </a:r>
            <a:r>
              <a:rPr lang="en"/>
              <a:t>apprécient la beauté de la campagne</a:t>
            </a:r>
            <a:r>
              <a:rPr lang="en"/>
              <a:t> :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185725" y="1644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 bonheur est dans le </a:t>
            </a:r>
            <a:r>
              <a:rPr lang="en" sz="2400"/>
              <a:t>pré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 papillon (video)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fromages les plus connus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519625" y="11524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Camembert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                                               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990" y="807850"/>
            <a:ext cx="2146511" cy="13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9063" y="19665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550" y="2482825"/>
            <a:ext cx="2842400" cy="179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fromages les plus connus . continued….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Roquefort</a:t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00" y="1752800"/>
            <a:ext cx="2097400" cy="13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2888" y="1616500"/>
            <a:ext cx="30575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5188" y="3148488"/>
            <a:ext cx="256222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fromages les plus connus . continued….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56150" y="1111713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Brie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374" y="1111725"/>
            <a:ext cx="2312000" cy="15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3375" y="1795450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3500" y="3348013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cheeses named after their regions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875" y="1297425"/>
            <a:ext cx="3919485" cy="36862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62000"/>
              </a:srgbClr>
            </a:outerShdw>
          </a:effectLst>
        </p:spPr>
      </p:pic>
      <p:sp>
        <p:nvSpPr>
          <p:cNvPr id="113" name="Google Shape;113;p19"/>
          <p:cNvSpPr/>
          <p:nvPr/>
        </p:nvSpPr>
        <p:spPr>
          <a:xfrm>
            <a:off x="2985625" y="2159950"/>
            <a:ext cx="59400" cy="5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2741075" y="1745838"/>
            <a:ext cx="2650200" cy="26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" dist="38100">
              <a:srgbClr val="000000">
                <a:alpha val="9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amembert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5859200" y="2857525"/>
            <a:ext cx="2471100" cy="233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" dist="38100">
              <a:srgbClr val="000000">
                <a:alpha val="9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16" name="Google Shape;116;p19"/>
          <p:cNvSpPr/>
          <p:nvPr/>
        </p:nvSpPr>
        <p:spPr>
          <a:xfrm>
            <a:off x="3801825" y="4243500"/>
            <a:ext cx="59400" cy="5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3861225" y="4117500"/>
            <a:ext cx="4269000" cy="49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5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Roquefort- sur -Soulzon</a:t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3801825" y="1853400"/>
            <a:ext cx="59400" cy="51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3675825" y="1467450"/>
            <a:ext cx="43878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</a:t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5100" y="1026688"/>
            <a:ext cx="28384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4625" y="28170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4746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vignobles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64025" y="14145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550" y="1446113"/>
            <a:ext cx="25908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3275" y="474650"/>
            <a:ext cx="341192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516425" y="15669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668825" y="17193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7197" y="2571750"/>
            <a:ext cx="3352154" cy="196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vignobles dans la </a:t>
            </a:r>
            <a:r>
              <a:rPr lang="en"/>
              <a:t>région</a:t>
            </a:r>
            <a:r>
              <a:rPr lang="en"/>
              <a:t>  Bordeaux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85800" y="1266338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Lying in the southwestern corner of France, Old Aquitaine, the former region of Aquitaine, is an area famed for its wine, its beaches and its countryside.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500" y="1643288"/>
            <a:ext cx="2674700" cy="25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1525" y="1742850"/>
            <a:ext cx="2444925" cy="23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